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72" r:id="rId3"/>
    <p:sldId id="261" r:id="rId4"/>
    <p:sldId id="262" r:id="rId5"/>
    <p:sldId id="259" r:id="rId6"/>
    <p:sldId id="260" r:id="rId7"/>
    <p:sldId id="263" r:id="rId8"/>
    <p:sldId id="264" r:id="rId9"/>
    <p:sldId id="265" r:id="rId10"/>
    <p:sldId id="266" r:id="rId11"/>
    <p:sldId id="275" r:id="rId12"/>
    <p:sldId id="257" r:id="rId13"/>
    <p:sldId id="270" r:id="rId14"/>
    <p:sldId id="273" r:id="rId15"/>
    <p:sldId id="274" r:id="rId16"/>
    <p:sldId id="267"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3" autoAdjust="0"/>
    <p:restoredTop sz="94660"/>
  </p:normalViewPr>
  <p:slideViewPr>
    <p:cSldViewPr snapToGrid="0">
      <p:cViewPr varScale="1">
        <p:scale>
          <a:sx n="73" d="100"/>
          <a:sy n="73" d="100"/>
        </p:scale>
        <p:origin x="60"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2756973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5D0568-9BEA-4E3D-8DCF-7FEA8FB5EC17}"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1993369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1818154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35122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1069471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401671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20930607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3628593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398217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2852683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77003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5D0568-9BEA-4E3D-8DCF-7FEA8FB5EC17}"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4193712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5D0568-9BEA-4E3D-8DCF-7FEA8FB5EC17}" type="datetimeFigureOut">
              <a:rPr lang="en-US" smtClean="0"/>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4213434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1942805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1718190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3C5D0568-9BEA-4E3D-8DCF-7FEA8FB5EC17}" type="datetimeFigureOut">
              <a:rPr lang="en-US" smtClean="0"/>
              <a:t>3/3/2025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1180551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5D0568-9BEA-4E3D-8DCF-7FEA8FB5EC17}" type="datetimeFigureOut">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6B91DD-9483-4487-8BB1-206DD364865D}" type="slidenum">
              <a:rPr lang="en-US" smtClean="0"/>
              <a:t>‹#›</a:t>
            </a:fld>
            <a:endParaRPr lang="en-US"/>
          </a:p>
        </p:txBody>
      </p:sp>
    </p:spTree>
    <p:extLst>
      <p:ext uri="{BB962C8B-B14F-4D97-AF65-F5344CB8AC3E}">
        <p14:creationId xmlns:p14="http://schemas.microsoft.com/office/powerpoint/2010/main" val="333780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C5D0568-9BEA-4E3D-8DCF-7FEA8FB5EC17}" type="datetimeFigureOut">
              <a:rPr lang="en-US" smtClean="0"/>
              <a:t>3/3/2025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26B91DD-9483-4487-8BB1-206DD364865D}" type="slidenum">
              <a:rPr lang="en-US" smtClean="0"/>
              <a:t>‹#›</a:t>
            </a:fld>
            <a:endParaRPr lang="en-US"/>
          </a:p>
        </p:txBody>
      </p:sp>
    </p:spTree>
    <p:extLst>
      <p:ext uri="{BB962C8B-B14F-4D97-AF65-F5344CB8AC3E}">
        <p14:creationId xmlns:p14="http://schemas.microsoft.com/office/powerpoint/2010/main" val="3565804592"/>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latin typeface="Arial" panose="020B0604020202020204" pitchFamily="34" charset="0"/>
                <a:cs typeface="Arial" panose="020B0604020202020204" pitchFamily="34" charset="0"/>
              </a:rPr>
              <a:t>GENDER BASED VIOLENCE AND CONFLICT RESOLUTION </a:t>
            </a:r>
            <a:r>
              <a:rPr lang="en-US" sz="4000" dirty="0" smtClean="0">
                <a:latin typeface="Arial" panose="020B0604020202020204" pitchFamily="34" charset="0"/>
                <a:cs typeface="Arial" panose="020B0604020202020204" pitchFamily="34" charset="0"/>
              </a:rPr>
              <a:t/>
            </a:r>
            <a:br>
              <a:rPr lang="en-US" sz="4000" dirty="0" smtClean="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
            </a:r>
            <a:br>
              <a:rPr lang="en-US" sz="4000" dirty="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Presented to </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By</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Hon. (Col. </a:t>
            </a:r>
            <a:r>
              <a:rPr lang="en-US" sz="4000" dirty="0" err="1" smtClean="0">
                <a:latin typeface="Arial" panose="020B0604020202020204" pitchFamily="34" charset="0"/>
                <a:cs typeface="Arial" panose="020B0604020202020204" pitchFamily="34" charset="0"/>
              </a:rPr>
              <a:t>Rtd</a:t>
            </a:r>
            <a:r>
              <a:rPr lang="en-US" sz="4000" dirty="0" smtClean="0">
                <a:latin typeface="Arial" panose="020B0604020202020204" pitchFamily="34" charset="0"/>
                <a:cs typeface="Arial" panose="020B0604020202020204" pitchFamily="34" charset="0"/>
              </a:rPr>
              <a:t>.) Steven </a:t>
            </a:r>
            <a:r>
              <a:rPr lang="en-US" sz="4000" dirty="0" err="1" smtClean="0">
                <a:latin typeface="Arial" panose="020B0604020202020204" pitchFamily="34" charset="0"/>
                <a:cs typeface="Arial" panose="020B0604020202020204" pitchFamily="34" charset="0"/>
              </a:rPr>
              <a:t>Basaliza</a:t>
            </a:r>
            <a:r>
              <a:rPr lang="en-US" sz="4000" dirty="0" smtClean="0">
                <a:latin typeface="Arial" panose="020B0604020202020204" pitchFamily="34" charset="0"/>
                <a:cs typeface="Arial" panose="020B0604020202020204" pitchFamily="34" charset="0"/>
              </a:rPr>
              <a:t>  </a:t>
            </a:r>
            <a:br>
              <a:rPr lang="en-US" sz="4000" dirty="0" smtClean="0">
                <a:latin typeface="Arial" panose="020B0604020202020204" pitchFamily="34" charset="0"/>
                <a:cs typeface="Arial" panose="020B0604020202020204" pitchFamily="34" charset="0"/>
              </a:rPr>
            </a:br>
            <a:r>
              <a:rPr lang="en-US" sz="4000" dirty="0" smtClean="0">
                <a:latin typeface="Arial" panose="020B0604020202020204" pitchFamily="34" charset="0"/>
                <a:cs typeface="Arial" panose="020B0604020202020204" pitchFamily="34" charset="0"/>
              </a:rPr>
              <a:t>Commissioner Uganda Human Rights Commission </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319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9475"/>
            <a:ext cx="10515600" cy="1325563"/>
          </a:xfrm>
        </p:spPr>
        <p:txBody>
          <a:bodyPr/>
          <a:lstStyle/>
          <a:p>
            <a:r>
              <a:rPr lang="en-US" dirty="0" smtClean="0"/>
              <a:t>4. </a:t>
            </a:r>
            <a:r>
              <a:rPr lang="en-US" b="1" dirty="0" smtClean="0">
                <a:latin typeface="Arial" panose="020B0604020202020204" pitchFamily="34" charset="0"/>
                <a:cs typeface="Arial" panose="020B0604020202020204" pitchFamily="34" charset="0"/>
              </a:rPr>
              <a:t>Psychological/emotional violence :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US" sz="2400" b="1" u="sng" dirty="0" smtClean="0">
                <a:latin typeface="Arial" panose="020B0604020202020204" pitchFamily="34" charset="0"/>
                <a:cs typeface="Arial" panose="020B0604020202020204" pitchFamily="34" charset="0"/>
              </a:rPr>
              <a:t>Abuse/humiliation :</a:t>
            </a:r>
            <a:r>
              <a:rPr lang="en-US" sz="2400" dirty="0" smtClean="0">
                <a:latin typeface="Arial" panose="020B0604020202020204" pitchFamily="34" charset="0"/>
                <a:cs typeface="Arial" panose="020B0604020202020204" pitchFamily="34" charset="0"/>
              </a:rPr>
              <a:t> Non-sexual verbal abuse that is insulting, degrading, demeaning: compelling the victim/survivor to engage in humiliating acts, whether in public or private; denying basic expenses for family survival. </a:t>
            </a:r>
          </a:p>
          <a:p>
            <a:pPr algn="just">
              <a:buFont typeface="Wingdings" panose="05000000000000000000" pitchFamily="2" charset="2"/>
              <a:buChar char="q"/>
            </a:pPr>
            <a:r>
              <a:rPr lang="en-US" sz="2400" b="1" u="sng" dirty="0" smtClean="0">
                <a:latin typeface="Arial" panose="020B0604020202020204" pitchFamily="34" charset="0"/>
                <a:cs typeface="Arial" panose="020B0604020202020204" pitchFamily="34" charset="0"/>
              </a:rPr>
              <a:t>Confinement </a:t>
            </a:r>
            <a:r>
              <a:rPr lang="en-US" sz="2400" dirty="0" smtClean="0">
                <a:latin typeface="Arial" panose="020B0604020202020204" pitchFamily="34" charset="0"/>
                <a:cs typeface="Arial" panose="020B0604020202020204" pitchFamily="34" charset="0"/>
              </a:rPr>
              <a:t>: Isolating a person from friends/family, restricting movements, deprivation of liberty or obstruction, restriction of the right to free movement.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277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40505"/>
          </a:xfrm>
        </p:spPr>
        <p:txBody>
          <a:bodyPr/>
          <a:lstStyle/>
          <a:p>
            <a:r>
              <a:rPr lang="en-US" dirty="0" smtClean="0"/>
              <a:t>5. </a:t>
            </a:r>
            <a:r>
              <a:rPr lang="en-US" dirty="0" smtClean="0">
                <a:latin typeface="Arial" panose="020B0604020202020204" pitchFamily="34" charset="0"/>
                <a:cs typeface="Arial" panose="020B0604020202020204" pitchFamily="34" charset="0"/>
              </a:rPr>
              <a:t>Social – Economic Violence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04293" y="1293224"/>
            <a:ext cx="8946541" cy="5020490"/>
          </a:xfrm>
        </p:spPr>
        <p:txBody>
          <a:bodyPr>
            <a:normAutofit/>
          </a:bodyPr>
          <a:lstStyle/>
          <a:p>
            <a:pPr marL="0" indent="0" algn="just">
              <a:buNone/>
            </a:pPr>
            <a:r>
              <a:rPr lang="en-US" sz="3600" dirty="0" smtClean="0">
                <a:latin typeface="Arial" panose="020B0604020202020204" pitchFamily="34" charset="0"/>
                <a:cs typeface="Arial" panose="020B0604020202020204" pitchFamily="34" charset="0"/>
              </a:rPr>
              <a:t>Discrimination and/or denial of Opportunities services : exclusion, denial of access to education, health assistance or remunerated employment; denial or property rights. </a:t>
            </a:r>
          </a:p>
        </p:txBody>
      </p:sp>
    </p:spTree>
    <p:extLst>
      <p:ext uri="{BB962C8B-B14F-4D97-AF65-F5344CB8AC3E}">
        <p14:creationId xmlns:p14="http://schemas.microsoft.com/office/powerpoint/2010/main" val="24680401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rial" panose="020B0604020202020204" pitchFamily="34" charset="0"/>
                <a:cs typeface="Arial" panose="020B0604020202020204" pitchFamily="34" charset="0"/>
              </a:rPr>
              <a:t>Root causes and contributing factors of GBV </a:t>
            </a:r>
            <a:r>
              <a:rPr lang="en-US" dirty="0" smtClean="0"/>
              <a:t>: </a:t>
            </a:r>
            <a:endParaRPr lang="en-US" dirty="0"/>
          </a:p>
        </p:txBody>
      </p:sp>
      <p:sp>
        <p:nvSpPr>
          <p:cNvPr id="3" name="Content Placeholder 2"/>
          <p:cNvSpPr>
            <a:spLocks noGrp="1"/>
          </p:cNvSpPr>
          <p:nvPr>
            <p:ph idx="1"/>
          </p:nvPr>
        </p:nvSpPr>
        <p:spPr>
          <a:xfrm>
            <a:off x="838200" y="1690688"/>
            <a:ext cx="10515600" cy="4351338"/>
          </a:xfrm>
        </p:spPr>
        <p:txBody>
          <a:bodyPr>
            <a:normAutofit fontScale="85000" lnSpcReduction="20000"/>
          </a:bodyPr>
          <a:lstStyle/>
          <a:p>
            <a:pPr marL="0" indent="0">
              <a:buNone/>
            </a:pPr>
            <a:r>
              <a:rPr lang="en-US" dirty="0" smtClean="0">
                <a:latin typeface="Arial" panose="020B0604020202020204" pitchFamily="34" charset="0"/>
                <a:cs typeface="Arial" panose="020B0604020202020204" pitchFamily="34" charset="0"/>
              </a:rPr>
              <a:t> </a:t>
            </a:r>
          </a:p>
          <a:p>
            <a:pPr marL="0" indent="0">
              <a:buNone/>
            </a:pPr>
            <a:r>
              <a:rPr lang="en-US" sz="2200" b="1" dirty="0" smtClean="0">
                <a:latin typeface="Arial" panose="020B0604020202020204" pitchFamily="34" charset="0"/>
                <a:cs typeface="Arial" panose="020B0604020202020204" pitchFamily="34" charset="0"/>
              </a:rPr>
              <a:t>Root Causes </a:t>
            </a:r>
          </a:p>
          <a:p>
            <a:pPr>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Power in balance </a:t>
            </a:r>
          </a:p>
          <a:p>
            <a:pPr>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Gender inequalities</a:t>
            </a:r>
          </a:p>
          <a:p>
            <a:pPr>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Disregard for human rights </a:t>
            </a:r>
          </a:p>
          <a:p>
            <a:pPr>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Lower levels of education </a:t>
            </a:r>
          </a:p>
          <a:p>
            <a:pPr>
              <a:buFontTx/>
              <a:buChar char="-"/>
            </a:pPr>
            <a:endParaRPr lang="en-US" sz="2200" dirty="0">
              <a:latin typeface="Arial" panose="020B0604020202020204" pitchFamily="34" charset="0"/>
              <a:cs typeface="Arial" panose="020B0604020202020204" pitchFamily="34" charset="0"/>
            </a:endParaRPr>
          </a:p>
          <a:p>
            <a:pPr>
              <a:buFontTx/>
              <a:buChar char="-"/>
            </a:pPr>
            <a:r>
              <a:rPr lang="en-US" sz="2200" b="1" dirty="0" smtClean="0">
                <a:latin typeface="Arial" panose="020B0604020202020204" pitchFamily="34" charset="0"/>
                <a:cs typeface="Arial" panose="020B0604020202020204" pitchFamily="34" charset="0"/>
              </a:rPr>
              <a:t>Contributing facts/risk factors </a:t>
            </a:r>
          </a:p>
          <a:p>
            <a:pPr>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Behavioral: alcohol, drugs, boredom, retaliation. </a:t>
            </a:r>
          </a:p>
          <a:p>
            <a:pPr>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Community norms that privilege or ascribe higher status to men and lower status to women.  </a:t>
            </a:r>
          </a:p>
          <a:p>
            <a:pPr>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Structural ; camp layout, access to service </a:t>
            </a:r>
          </a:p>
          <a:p>
            <a:pPr>
              <a:buFont typeface="Wingdings" panose="05000000000000000000" pitchFamily="2" charset="2"/>
              <a:buChar char="q"/>
            </a:pPr>
            <a:r>
              <a:rPr lang="en-US" sz="2200" dirty="0" smtClean="0">
                <a:latin typeface="Arial" panose="020B0604020202020204" pitchFamily="34" charset="0"/>
                <a:cs typeface="Arial" panose="020B0604020202020204" pitchFamily="34" charset="0"/>
              </a:rPr>
              <a:t>Systems   impunity, representation, participation. </a:t>
            </a:r>
          </a:p>
        </p:txBody>
      </p:sp>
    </p:spTree>
    <p:extLst>
      <p:ext uri="{BB962C8B-B14F-4D97-AF65-F5344CB8AC3E}">
        <p14:creationId xmlns:p14="http://schemas.microsoft.com/office/powerpoint/2010/main" val="3551469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70968"/>
          </a:xfrm>
        </p:spPr>
        <p:txBody>
          <a:bodyPr/>
          <a:lstStyle/>
          <a:p>
            <a:r>
              <a:rPr lang="en-US" sz="3600" dirty="0" smtClean="0">
                <a:latin typeface="Arial" panose="020B0604020202020204" pitchFamily="34" charset="0"/>
                <a:cs typeface="Arial" panose="020B0604020202020204" pitchFamily="34" charset="0"/>
              </a:rPr>
              <a:t>Effects of Gender Based violence</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03312" y="1423686"/>
            <a:ext cx="8946541" cy="4824713"/>
          </a:xfrm>
        </p:spPr>
        <p:txBody>
          <a:bodyPr>
            <a:normAutofit/>
          </a:bodyPr>
          <a:lstStyle/>
          <a:p>
            <a:pPr algn="just"/>
            <a:r>
              <a:rPr lang="en-US" b="1" dirty="0" smtClean="0">
                <a:latin typeface="Arial" panose="020B0604020202020204" pitchFamily="34" charset="0"/>
                <a:cs typeface="Arial" panose="020B0604020202020204" pitchFamily="34" charset="0"/>
              </a:rPr>
              <a:t>People who frequently hear distressing stories of violence (e.g. the judiciary, the police, health workers and GBV actors etc.) also may experience trauma from hearing cases of violence and need to engage in self-care to stay health and continue  to perform their role to the best of their ability. </a:t>
            </a:r>
          </a:p>
          <a:p>
            <a:pPr algn="just"/>
            <a:r>
              <a:rPr lang="en-US" b="1" dirty="0" smtClean="0">
                <a:latin typeface="Arial" panose="020B0604020202020204" pitchFamily="34" charset="0"/>
                <a:cs typeface="Arial" panose="020B0604020202020204" pitchFamily="34" charset="0"/>
              </a:rPr>
              <a:t>GBV remains a significant obstacle to Uganda’s national development, social congestion, and economic prosperity. GBV is a violation of human rights, a public health crisis and a serious hindrance to achieving gender equality. </a:t>
            </a:r>
            <a:r>
              <a:rPr lang="en-US" b="1" i="0" dirty="0" smtClean="0">
                <a:effectLst/>
                <a:latin typeface="Arial" panose="020B0604020202020204" pitchFamily="34" charset="0"/>
                <a:cs typeface="Arial" panose="020B0604020202020204" pitchFamily="34" charset="0"/>
              </a:rPr>
              <a:t>GBV costs the economy billions of shillings, not only in lost productivity but also in medical and legal expenses</a:t>
            </a:r>
            <a:r>
              <a:rPr lang="en-US" b="1" dirty="0" smtClean="0">
                <a:latin typeface="Arial" panose="020B0604020202020204" pitchFamily="34" charset="0"/>
                <a:cs typeface="Arial" panose="020B0604020202020204" pitchFamily="34" charset="0"/>
              </a:rPr>
              <a:t>. </a:t>
            </a:r>
          </a:p>
          <a:p>
            <a:pPr algn="just"/>
            <a:r>
              <a:rPr lang="en-US" b="1" dirty="0" smtClean="0">
                <a:latin typeface="Arial" panose="020B0604020202020204" pitchFamily="34" charset="0"/>
                <a:cs typeface="Arial" panose="020B0604020202020204" pitchFamily="34" charset="0"/>
              </a:rPr>
              <a:t>Gender violence threatens family structures; children suffer emotional damage when they watch their mothers and sisters being battered. </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044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Gender based violence </a:t>
            </a:r>
            <a:endParaRPr lang="en-US" dirty="0"/>
          </a:p>
        </p:txBody>
      </p:sp>
      <p:sp>
        <p:nvSpPr>
          <p:cNvPr id="3" name="Content Placeholder 2"/>
          <p:cNvSpPr>
            <a:spLocks noGrp="1"/>
          </p:cNvSpPr>
          <p:nvPr>
            <p:ph idx="1"/>
          </p:nvPr>
        </p:nvSpPr>
        <p:spPr/>
        <p:txBody>
          <a:bodyPr>
            <a:normAutofit/>
          </a:bodyPr>
          <a:lstStyle/>
          <a:p>
            <a:pPr algn="just"/>
            <a:r>
              <a:rPr lang="en-US" sz="2400" b="1" dirty="0" smtClean="0">
                <a:latin typeface="Arial" panose="020B0604020202020204" pitchFamily="34" charset="0"/>
                <a:cs typeface="Arial" panose="020B0604020202020204" pitchFamily="34" charset="0"/>
              </a:rPr>
              <a:t>Psychological scars often impede the establishment of health and rewarding relationships in the future and victims of GBV may vent their frustrations on their children and others, thereby transmitting and intensifying the negative experiences of those round them. </a:t>
            </a:r>
          </a:p>
          <a:p>
            <a:pPr algn="just"/>
            <a:r>
              <a:rPr lang="en-US" sz="2400" b="1" dirty="0" smtClean="0">
                <a:latin typeface="Arial" panose="020B0604020202020204" pitchFamily="34" charset="0"/>
                <a:cs typeface="Arial" panose="020B0604020202020204" pitchFamily="34" charset="0"/>
              </a:rPr>
              <a:t>Children may come to accept violence as an alternative means of conflict resolution and communication. Violence is reproduced and perpetuated. </a:t>
            </a:r>
          </a:p>
          <a:p>
            <a:pPr algn="just"/>
            <a:r>
              <a:rPr lang="en-US" sz="2400" b="1" dirty="0" smtClean="0">
                <a:latin typeface="Arial" panose="020B0604020202020204" pitchFamily="34" charset="0"/>
                <a:cs typeface="Arial" panose="020B0604020202020204" pitchFamily="34" charset="0"/>
              </a:rPr>
              <a:t>Emotional and mental health : abused women have a significantly higher levels of anxiety and depression. </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3747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latin typeface="Arial" panose="020B0604020202020204" pitchFamily="34" charset="0"/>
                <a:cs typeface="Arial" panose="020B0604020202020204" pitchFamily="34" charset="0"/>
              </a:rPr>
              <a:t>Effects of gender based violence </a:t>
            </a:r>
            <a:endParaRPr lang="en-US" sz="4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03312" y="1608882"/>
            <a:ext cx="8946541" cy="4639518"/>
          </a:xfrm>
        </p:spPr>
        <p:txBody>
          <a:bodyPr>
            <a:normAutofit/>
          </a:bodyPr>
          <a:lstStyle/>
          <a:p>
            <a:pPr algn="just"/>
            <a:r>
              <a:rPr lang="en-US" sz="2400" b="1" dirty="0" smtClean="0">
                <a:latin typeface="Arial" panose="020B0604020202020204" pitchFamily="34" charset="0"/>
                <a:cs typeface="Arial" panose="020B0604020202020204" pitchFamily="34" charset="0"/>
              </a:rPr>
              <a:t>Exclusion from education : there is stigmatization of victims or person who have experienced GBV in the community, which results into the person’s loss of confidence and, leads to isolation from the community. This leads to girls dropping out of school due to the stigmatization. </a:t>
            </a:r>
          </a:p>
          <a:p>
            <a:pPr algn="just"/>
            <a:r>
              <a:rPr lang="en-US" sz="2400" b="1" dirty="0" smtClean="0">
                <a:latin typeface="Arial" panose="020B0604020202020204" pitchFamily="34" charset="0"/>
                <a:cs typeface="Arial" panose="020B0604020202020204" pitchFamily="34" charset="0"/>
              </a:rPr>
              <a:t>Physical health : violence leads to physical injuries ranging from bruising to death, damage to sexual organs which may eventually lead to death either as a result of injuries or disease contracts. Miscarriages and abortion especially among young girls are common. </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747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Violence is whatever form is never Okay !</a:t>
            </a:r>
          </a:p>
          <a:p>
            <a:r>
              <a:rPr lang="en-US" dirty="0" smtClean="0">
                <a:latin typeface="Arial" panose="020B0604020202020204" pitchFamily="34" charset="0"/>
                <a:cs typeface="Arial" panose="020B0604020202020204" pitchFamily="34" charset="0"/>
              </a:rPr>
              <a:t>We should use the power that we hold to transform negative uses of power into positive use to facilitate prevention and effective response to GBV by identifying and implementing solutions to prevent GBV.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9778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6600" dirty="0" smtClean="0"/>
              <a:t>Thank you for your kind attention. </a:t>
            </a:r>
            <a:endParaRPr lang="en-US" sz="6600" dirty="0"/>
          </a:p>
        </p:txBody>
      </p:sp>
    </p:spTree>
    <p:extLst>
      <p:ext uri="{BB962C8B-B14F-4D97-AF65-F5344CB8AC3E}">
        <p14:creationId xmlns:p14="http://schemas.microsoft.com/office/powerpoint/2010/main" val="1855953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510591"/>
            <a:ext cx="9404723" cy="970968"/>
          </a:xfrm>
        </p:spPr>
        <p:txBody>
          <a:bodyPr/>
          <a:lstStyle/>
          <a:p>
            <a:r>
              <a:rPr lang="en-US" dirty="0" smtClean="0">
                <a:latin typeface="Arial" panose="020B0604020202020204" pitchFamily="34" charset="0"/>
                <a:cs typeface="Arial" panose="020B0604020202020204" pitchFamily="34" charset="0"/>
              </a:rPr>
              <a:t>Definition of Gender Based Violence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03312" y="1481560"/>
            <a:ext cx="8946541" cy="4766840"/>
          </a:xfrm>
        </p:spPr>
        <p:txBody>
          <a:bodyPr>
            <a:normAutofit/>
          </a:bodyPr>
          <a:lstStyle/>
          <a:p>
            <a:pPr algn="just">
              <a:buFont typeface="Wingdings" panose="05000000000000000000" pitchFamily="2" charset="2"/>
              <a:buChar char="v"/>
            </a:pPr>
            <a:r>
              <a:rPr lang="en-US" sz="2800" dirty="0">
                <a:latin typeface="Arial" panose="020B0604020202020204" pitchFamily="34" charset="0"/>
                <a:cs typeface="Arial" panose="020B0604020202020204" pitchFamily="34" charset="0"/>
              </a:rPr>
              <a:t>Gender-based violence is violence that is directed at a person based on gender. It includes acts that inflict physical, mental, or sexual harm or suffering, threat of such acts, coercion, and other deprivations of liberty.</a:t>
            </a:r>
          </a:p>
          <a:p>
            <a:pPr algn="just">
              <a:buFont typeface="Wingdings" panose="05000000000000000000" pitchFamily="2" charset="2"/>
              <a:buChar char="v"/>
            </a:pPr>
            <a:r>
              <a:rPr lang="en-US" sz="2800" dirty="0">
                <a:latin typeface="Arial" panose="020B0604020202020204" pitchFamily="34" charset="0"/>
                <a:cs typeface="Arial" panose="020B0604020202020204" pitchFamily="34" charset="0"/>
              </a:rPr>
              <a:t>While women, men, boys and girls can be victims of gender-based violence, women and girls are the main victims.</a:t>
            </a:r>
          </a:p>
        </p:txBody>
      </p:sp>
    </p:spTree>
    <p:extLst>
      <p:ext uri="{BB962C8B-B14F-4D97-AF65-F5344CB8AC3E}">
        <p14:creationId xmlns:p14="http://schemas.microsoft.com/office/powerpoint/2010/main" val="1525310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13095"/>
          </a:xfrm>
        </p:spPr>
        <p:txBody>
          <a:bodyPr/>
          <a:lstStyle/>
          <a:p>
            <a:r>
              <a:rPr lang="en-US" sz="3200" dirty="0" smtClean="0">
                <a:latin typeface="Arial" panose="020B0604020202020204" pitchFamily="34" charset="0"/>
                <a:cs typeface="Arial" panose="020B0604020202020204" pitchFamily="34" charset="0"/>
              </a:rPr>
              <a:t>Points to note </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03312" y="1365814"/>
            <a:ext cx="8946541" cy="4882586"/>
          </a:xfrm>
        </p:spPr>
        <p:txBody>
          <a:bodyPr>
            <a:normAutofit fontScale="77500" lnSpcReduction="20000"/>
          </a:bodyPr>
          <a:lstStyle/>
          <a:p>
            <a:pPr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GBV is perpetrated against men, women, boys and girls, however, the vast majority of cases reported involve women and girls. </a:t>
            </a:r>
          </a:p>
          <a:p>
            <a:pPr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Existence of GBV violates one’s rights and slows down progress in achieving sustainable inclusive human development. </a:t>
            </a:r>
          </a:p>
          <a:p>
            <a:pPr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Uganda has an exceptionally high rate of GBV with 56 % of married women between the ages of 15-39 having experienced some form of GBV. </a:t>
            </a:r>
          </a:p>
          <a:p>
            <a:pPr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In Uganda, social beliefs, systems, perceptions, attitudes about women and men, boys and girls and their roles in society exacerbate the already fragile categories. </a:t>
            </a:r>
          </a:p>
          <a:p>
            <a:pPr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Regardless of the target, gender-based violence is rooted in structural inequalities between men and women and is characterized by the use and abuse of physical, emotional or financial power and control.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1505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59090"/>
          </a:xfrm>
        </p:spPr>
        <p:txBody>
          <a:bodyPr/>
          <a:lstStyle/>
          <a:p>
            <a:r>
              <a:rPr lang="en-US" dirty="0" smtClean="0">
                <a:latin typeface="Arial" panose="020B0604020202020204" pitchFamily="34" charset="0"/>
                <a:cs typeface="Arial" panose="020B0604020202020204" pitchFamily="34" charset="0"/>
              </a:rPr>
              <a:t>Types of GBV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03312" y="1389888"/>
            <a:ext cx="8946541" cy="4858511"/>
          </a:xfrm>
        </p:spPr>
        <p:txBody>
          <a:bodyPr>
            <a:normAutofit/>
          </a:bodyPr>
          <a:lstStyle/>
          <a:p>
            <a:pPr algn="just">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Intimate partner violence (physical, sexual, psychological, economic) </a:t>
            </a:r>
          </a:p>
          <a:p>
            <a:pPr algn="just">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Sexual coercion </a:t>
            </a:r>
          </a:p>
          <a:p>
            <a:pPr algn="just">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Rape </a:t>
            </a:r>
          </a:p>
          <a:p>
            <a:pPr algn="just">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Childhood sexual abuse</a:t>
            </a:r>
          </a:p>
          <a:p>
            <a:pPr algn="just">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Trafficking </a:t>
            </a:r>
          </a:p>
          <a:p>
            <a:pPr algn="just">
              <a:buFont typeface="Wingdings" panose="05000000000000000000" pitchFamily="2" charset="2"/>
              <a:buChar char="q"/>
            </a:pPr>
            <a:r>
              <a:rPr lang="en-US" sz="3200" b="1" dirty="0" smtClean="0">
                <a:latin typeface="Arial" panose="020B0604020202020204" pitchFamily="34" charset="0"/>
                <a:cs typeface="Arial" panose="020B0604020202020204" pitchFamily="34" charset="0"/>
              </a:rPr>
              <a:t>Rape in conflict situations. </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2028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Myths surrounding gender-based violence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Myths and stereotypical attitudes about GBV shape the way in which society perceives and responds to violence perpetrated against women. Such myths and attitudes are harmful as they tend to blame survivors for the violence, rather than holding perpetrators responsible for their behavior. </a:t>
            </a:r>
          </a:p>
          <a:p>
            <a:pPr algn="just">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Conflicts and discord are a normal part of any relationship. </a:t>
            </a:r>
          </a:p>
          <a:p>
            <a:pPr algn="just">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GBV happens only to a certain type of person. </a:t>
            </a:r>
          </a:p>
          <a:p>
            <a:pPr algn="just">
              <a:buFont typeface="Wingdings" panose="05000000000000000000" pitchFamily="2" charset="2"/>
              <a:buChar char="q"/>
            </a:pPr>
            <a:r>
              <a:rPr lang="en-US" sz="2400" dirty="0" smtClean="0">
                <a:latin typeface="Arial" panose="020B0604020202020204" pitchFamily="34" charset="0"/>
                <a:cs typeface="Arial" panose="020B0604020202020204" pitchFamily="34" charset="0"/>
              </a:rPr>
              <a:t>GBV only includes physical abuse (hitting, punching, biting, slapping, pushing, etc. </a:t>
            </a:r>
          </a:p>
          <a:p>
            <a:pPr marL="0" indent="0" algn="just">
              <a:buNone/>
            </a:pPr>
            <a:endParaRPr lang="en-US" dirty="0"/>
          </a:p>
        </p:txBody>
      </p:sp>
    </p:spTree>
    <p:extLst>
      <p:ext uri="{BB962C8B-B14F-4D97-AF65-F5344CB8AC3E}">
        <p14:creationId xmlns:p14="http://schemas.microsoft.com/office/powerpoint/2010/main" val="3270875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Myths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03312" y="1426464"/>
            <a:ext cx="8946541" cy="4821935"/>
          </a:xfrm>
        </p:spPr>
        <p:txBody>
          <a:bodyPr/>
          <a:lstStyle/>
          <a:p>
            <a:pPr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Women should tolerate violence to keep the family together. </a:t>
            </a:r>
          </a:p>
          <a:p>
            <a:pPr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GBV is a private family matter. How a man treats his wife is a private matter. A man cannot rape his wife. </a:t>
            </a:r>
          </a:p>
          <a:p>
            <a:pPr algn="just">
              <a:buFont typeface="Wingdings" panose="05000000000000000000" pitchFamily="2" charset="2"/>
              <a:buChar char="q"/>
            </a:pPr>
            <a:r>
              <a:rPr lang="en-US" sz="2800" dirty="0" smtClean="0">
                <a:latin typeface="Arial" panose="020B0604020202020204" pitchFamily="34" charset="0"/>
                <a:cs typeface="Arial" panose="020B0604020202020204" pitchFamily="34" charset="0"/>
              </a:rPr>
              <a:t>Victims of GBV are helpless. Survivors of GBV are responsible for their attack or are capable of preventing it. If I voice my protest against GBV the community will blame me for not bearing it in silence. </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4528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Forms of Gender –based violence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a:r>
              <a:rPr lang="en-US" dirty="0" smtClean="0"/>
              <a:t>1</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Physical violence</a:t>
            </a:r>
          </a:p>
          <a:p>
            <a:pPr algn="just"/>
            <a:r>
              <a:rPr lang="en-US" dirty="0" smtClean="0">
                <a:latin typeface="Arial" panose="020B0604020202020204" pitchFamily="34" charset="0"/>
                <a:cs typeface="Arial" panose="020B0604020202020204" pitchFamily="34" charset="0"/>
              </a:rPr>
              <a:t>Intentional use of physical form with the potential to cause death, disability, injury of harm. Physical violence includes, but is not limited : pushing, grabbing, punching, hitting, burning, use of a weapon, and use of restraints or one’s body, size, or strength against another persons. Physical violence also includes coercing other people to commit any of the above acts.</a:t>
            </a:r>
          </a:p>
          <a:p>
            <a:pPr algn="just"/>
            <a:r>
              <a:rPr lang="en-US" dirty="0" smtClean="0">
                <a:latin typeface="Arial" panose="020B0604020202020204" pitchFamily="34" charset="0"/>
                <a:cs typeface="Arial" panose="020B0604020202020204" pitchFamily="34" charset="0"/>
              </a:rPr>
              <a:t>58 % of all Ugandan women and 44 % of men aged 15-49 believe that wife beating is justified for at least one specified reason (Uganda Demographic and Health survey 2011)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7919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smtClean="0">
                <a:latin typeface="Arial" panose="020B0604020202020204" pitchFamily="34" charset="0"/>
                <a:cs typeface="Arial" panose="020B0604020202020204" pitchFamily="34" charset="0"/>
              </a:rPr>
              <a:t>Sexual violence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03312" y="1389888"/>
            <a:ext cx="8946541" cy="4858511"/>
          </a:xfrm>
        </p:spPr>
        <p:txBody>
          <a:bodyPr>
            <a:normAutofit/>
          </a:bodyPr>
          <a:lstStyle/>
          <a:p>
            <a:pPr>
              <a:buFont typeface="Wingdings" panose="05000000000000000000" pitchFamily="2" charset="2"/>
              <a:buChar char="q"/>
            </a:pPr>
            <a:r>
              <a:rPr lang="en-US" sz="1700" dirty="0" smtClean="0">
                <a:latin typeface="Arial" panose="020B0604020202020204" pitchFamily="34" charset="0"/>
                <a:cs typeface="Arial" panose="020B0604020202020204" pitchFamily="34" charset="0"/>
              </a:rPr>
              <a:t>Sexual violence is divided into three categories : </a:t>
            </a:r>
          </a:p>
          <a:p>
            <a:pPr marL="514350" indent="-514350">
              <a:buFont typeface="+mj-lt"/>
              <a:buAutoNum type="alphaLcParenR"/>
            </a:pPr>
            <a:r>
              <a:rPr lang="en-US" sz="1700" dirty="0" smtClean="0">
                <a:latin typeface="Arial" panose="020B0604020202020204" pitchFamily="34" charset="0"/>
                <a:cs typeface="Arial" panose="020B0604020202020204" pitchFamily="34" charset="0"/>
              </a:rPr>
              <a:t>Use of physical force to compel a person to engage in a sexual act against his or her will whether or not the act is completed. </a:t>
            </a:r>
          </a:p>
          <a:p>
            <a:pPr marL="514350" indent="-514350">
              <a:buFont typeface="+mj-lt"/>
              <a:buAutoNum type="alphaLcParenR"/>
            </a:pPr>
            <a:r>
              <a:rPr lang="en-US" sz="1700" dirty="0" smtClean="0">
                <a:latin typeface="Arial" panose="020B0604020202020204" pitchFamily="34" charset="0"/>
                <a:cs typeface="Arial" panose="020B0604020202020204" pitchFamily="34" charset="0"/>
              </a:rPr>
              <a:t>An attempted or completed sex act involving a person who is unable to understand the nature or condition of the act, to decline participation or to communicate unwillingness to engage in the sexual act (</a:t>
            </a:r>
            <a:r>
              <a:rPr lang="en-US" sz="1700" dirty="0" err="1" smtClean="0">
                <a:latin typeface="Arial" panose="020B0604020202020204" pitchFamily="34" charset="0"/>
                <a:cs typeface="Arial" panose="020B0604020202020204" pitchFamily="34" charset="0"/>
              </a:rPr>
              <a:t>e.g</a:t>
            </a:r>
            <a:r>
              <a:rPr lang="en-US" sz="1700" dirty="0" smtClean="0">
                <a:latin typeface="Arial" panose="020B0604020202020204" pitchFamily="34" charset="0"/>
                <a:cs typeface="Arial" panose="020B0604020202020204" pitchFamily="34" charset="0"/>
              </a:rPr>
              <a:t> because of illness disability, or the influence of alcohol or other drugs, or due to intimidation or pressure). </a:t>
            </a:r>
          </a:p>
          <a:p>
            <a:pPr marL="514350" indent="-514350">
              <a:buFont typeface="+mj-lt"/>
              <a:buAutoNum type="alphaLcParenR"/>
            </a:pPr>
            <a:r>
              <a:rPr lang="en-US" sz="1700" dirty="0" smtClean="0">
                <a:latin typeface="Arial" panose="020B0604020202020204" pitchFamily="34" charset="0"/>
                <a:cs typeface="Arial" panose="020B0604020202020204" pitchFamily="34" charset="0"/>
              </a:rPr>
              <a:t>Abusive sexual contact, including intentionally touching directly or through the clothing, of the genitalia, groin, breast, inner thigh, or buttocks of any person against his or her will, or of any person who is unable to understand the nature or condition of the act, to decline participation, or to communicate unwillingness to engage in the sexual act(e.g. because of illness, disability, or the influence of alcohol or other drugs, or due to intimidation or pressure). </a:t>
            </a:r>
          </a:p>
          <a:p>
            <a:pPr marL="514350" indent="-514350">
              <a:buFont typeface="+mj-lt"/>
              <a:buAutoNum type="alphaLcParenR"/>
            </a:pPr>
            <a:r>
              <a:rPr lang="en-US" sz="1700" dirty="0" smtClean="0">
                <a:latin typeface="Arial" panose="020B0604020202020204" pitchFamily="34" charset="0"/>
                <a:cs typeface="Arial" panose="020B0604020202020204" pitchFamily="34" charset="0"/>
              </a:rPr>
              <a:t>In Uganda 16 % of women aged 15-49 [Uganda Demographic and Health Survey (UDHS) 2022] have suffered sexual violence. </a:t>
            </a:r>
          </a:p>
          <a:p>
            <a:pPr marL="514350" indent="-514350">
              <a:buFont typeface="+mj-lt"/>
              <a:buAutoNum type="alphaLcParenR"/>
            </a:pPr>
            <a:endParaRPr lang="en-US" dirty="0"/>
          </a:p>
        </p:txBody>
      </p:sp>
    </p:spTree>
    <p:extLst>
      <p:ext uri="{BB962C8B-B14F-4D97-AF65-F5344CB8AC3E}">
        <p14:creationId xmlns:p14="http://schemas.microsoft.com/office/powerpoint/2010/main" val="1652862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79693"/>
          </a:xfrm>
        </p:spPr>
        <p:txBody>
          <a:bodyPr/>
          <a:lstStyle/>
          <a:p>
            <a:r>
              <a:rPr lang="en-US" dirty="0" smtClean="0"/>
              <a:t>3. Harmful traditional practices</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Early marriage : arranged marriage under the age of legal consent (sexual intercourse in such relationship[s constitutes statuary rape, as the girls are not legally competent to agree to such unions). </a:t>
            </a:r>
          </a:p>
          <a:p>
            <a:r>
              <a:rPr lang="en-US" dirty="0" smtClean="0">
                <a:latin typeface="Arial" panose="020B0604020202020204" pitchFamily="34" charset="0"/>
                <a:cs typeface="Arial" panose="020B0604020202020204" pitchFamily="34" charset="0"/>
              </a:rPr>
              <a:t>Forced marriage : arranged marriage against the victim’s survivor's wishes; often a dowry is paid to the family ; when refused, there are violent and /or abusive consequences. </a:t>
            </a:r>
          </a:p>
          <a:p>
            <a:r>
              <a:rPr lang="en-US" dirty="0" smtClean="0">
                <a:latin typeface="Arial" panose="020B0604020202020204" pitchFamily="34" charset="0"/>
                <a:cs typeface="Arial" panose="020B0604020202020204" pitchFamily="34" charset="0"/>
              </a:rPr>
              <a:t>Female Genital Mutilation (FGM) ; Cutting of genital organs for non-medical reasons usually done at a young age.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51881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185</TotalTime>
  <Words>1357</Words>
  <Application>Microsoft Office PowerPoint</Application>
  <PresentationFormat>Widescreen</PresentationFormat>
  <Paragraphs>73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Century Gothic</vt:lpstr>
      <vt:lpstr>Wingdings</vt:lpstr>
      <vt:lpstr>Wingdings 3</vt:lpstr>
      <vt:lpstr>Ion</vt:lpstr>
      <vt:lpstr>GENDER BASED VIOLENCE AND CONFLICT RESOLUTION   Presented to  By  Hon. (Col. Rtd.) Steven Basaliza   Commissioner Uganda Human Rights Commission </vt:lpstr>
      <vt:lpstr>Definition of Gender Based Violence </vt:lpstr>
      <vt:lpstr>Points to note </vt:lpstr>
      <vt:lpstr>Types of GBV </vt:lpstr>
      <vt:lpstr>Myths surrounding gender-based violence </vt:lpstr>
      <vt:lpstr>Myths</vt:lpstr>
      <vt:lpstr>Forms of Gender –based violence </vt:lpstr>
      <vt:lpstr>2. Sexual violence </vt:lpstr>
      <vt:lpstr>3. Harmful traditional practices</vt:lpstr>
      <vt:lpstr>4. Psychological/emotional violence : </vt:lpstr>
      <vt:lpstr>5. Social – Economic Violence </vt:lpstr>
      <vt:lpstr>Root causes and contributing factors of GBV : </vt:lpstr>
      <vt:lpstr>Effects of Gender Based violence</vt:lpstr>
      <vt:lpstr>Effects of Gender based violence </vt:lpstr>
      <vt:lpstr>Effects of gender based violence </vt:lpstr>
      <vt:lpstr>Conclusion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Gender Based Violence</dc:title>
  <dc:creator>HRCUNODC07</dc:creator>
  <cp:lastModifiedBy>HRCUNODC07</cp:lastModifiedBy>
  <cp:revision>33</cp:revision>
  <dcterms:created xsi:type="dcterms:W3CDTF">2025-03-03T06:56:02Z</dcterms:created>
  <dcterms:modified xsi:type="dcterms:W3CDTF">2025-03-03T10:03:54Z</dcterms:modified>
</cp:coreProperties>
</file>